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8" r:id="rId3"/>
    <p:sldId id="291" r:id="rId4"/>
    <p:sldId id="292" r:id="rId5"/>
    <p:sldId id="287" r:id="rId6"/>
    <p:sldId id="299" r:id="rId7"/>
    <p:sldId id="279" r:id="rId8"/>
    <p:sldId id="280" r:id="rId9"/>
    <p:sldId id="281" r:id="rId10"/>
    <p:sldId id="282" r:id="rId11"/>
    <p:sldId id="283" r:id="rId12"/>
    <p:sldId id="284" r:id="rId13"/>
    <p:sldId id="286" r:id="rId14"/>
    <p:sldId id="285" r:id="rId15"/>
    <p:sldId id="271" r:id="rId16"/>
    <p:sldId id="294" r:id="rId17"/>
    <p:sldId id="290"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61" d="100"/>
          <a:sy n="61" d="100"/>
        </p:scale>
        <p:origin x="8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EA35-F7BA-4297-8FCF-877ECA362925}" type="datetimeFigureOut">
              <a:rPr lang="en-GB" smtClean="0"/>
              <a:t>06/12/2023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C1723-58DB-4DF6-B608-3C125DE32121}" type="slidenum">
              <a:rPr lang="en-GB" smtClean="0"/>
              <a:t>‹#›</a:t>
            </a:fld>
            <a:endParaRPr lang="en-GB"/>
          </a:p>
        </p:txBody>
      </p:sp>
    </p:spTree>
    <p:extLst>
      <p:ext uri="{BB962C8B-B14F-4D97-AF65-F5344CB8AC3E}">
        <p14:creationId xmlns:p14="http://schemas.microsoft.com/office/powerpoint/2010/main" val="67908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5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12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01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237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859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270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30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1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72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96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01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4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1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5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7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378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235854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3859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13475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20199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90009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03953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692931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7373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265196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3266971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106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03727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44599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696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213468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84516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309817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280721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47485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377199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84326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dirty="0"/>
          </a:p>
        </p:txBody>
      </p:sp>
    </p:spTree>
    <p:extLst>
      <p:ext uri="{BB962C8B-B14F-4D97-AF65-F5344CB8AC3E}">
        <p14:creationId xmlns:p14="http://schemas.microsoft.com/office/powerpoint/2010/main" val="3756763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a:srcRect b="4469"/>
          <a:stretch/>
        </p:blipFill>
        <p:spPr>
          <a:xfrm flipH="1">
            <a:off x="752099" y="739303"/>
            <a:ext cx="6825035" cy="5138983"/>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en-US" sz="2400" dirty="0"/>
              <a:t>Analysis of Terry Stops in Seattle</a:t>
            </a:r>
            <a:endParaRPr lang="en-GB" sz="24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8408" y="3196628"/>
            <a:ext cx="4925188" cy="339247"/>
          </a:xfrm>
        </p:spPr>
        <p:txBody>
          <a:bodyPr rtlCol="0">
            <a:normAutofit fontScale="85000" lnSpcReduction="20000"/>
          </a:bodyPr>
          <a:lstStyle/>
          <a:p>
            <a:pPr rtl="0"/>
            <a:r>
              <a:rPr lang="en-US" dirty="0"/>
              <a:t>R</a:t>
            </a:r>
            <a:r>
              <a:rPr lang="en-GB" dirty="0"/>
              <a:t>andell Mwania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844566" y="1348754"/>
            <a:ext cx="9642553" cy="1391597"/>
          </a:xfrm>
        </p:spPr>
        <p:txBody>
          <a:bodyPr rtlCol="0">
            <a:normAutofit fontScale="92500" lnSpcReduction="20000"/>
          </a:bodyPr>
          <a:lstStyle/>
          <a:p>
            <a:pPr rtl="0">
              <a:lnSpc>
                <a:spcPct val="110000"/>
              </a:lnSpc>
            </a:pPr>
            <a:r>
              <a:rPr lang="en-US" sz="1600" dirty="0"/>
              <a:t>Observations:- </a:t>
            </a:r>
          </a:p>
          <a:p>
            <a:pPr rtl="0">
              <a:lnSpc>
                <a:spcPct val="110000"/>
              </a:lnSpc>
            </a:pPr>
            <a:r>
              <a:rPr lang="en-US" sz="1600" dirty="0"/>
              <a:t>Similar to the overall trend, most arrests show no involvement of weapons.</a:t>
            </a:r>
          </a:p>
          <a:p>
            <a:pPr rtl="0">
              <a:lnSpc>
                <a:spcPct val="110000"/>
              </a:lnSpc>
            </a:pPr>
            <a:r>
              <a:rPr lang="en-US" sz="1600" dirty="0"/>
              <a:t>- Notable spikes in weapons (both firearm and non-firearm) occur in the 18-25 and 26-35 age ranges.</a:t>
            </a:r>
          </a:p>
          <a:p>
            <a:pPr rtl="0">
              <a:lnSpc>
                <a:spcPct val="110000"/>
              </a:lnSpc>
            </a:pPr>
            <a:r>
              <a:rPr lang="en-US" sz="1600" dirty="0"/>
              <a:t>- The 36-45 age range also exhibits a spike in non-firearm weapons.</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Number of Arrests Per Weapon Type And Subject Age Group</a:t>
            </a:r>
            <a:endParaRPr lang="en-GB" dirty="0"/>
          </a:p>
        </p:txBody>
      </p:sp>
      <p:pic>
        <p:nvPicPr>
          <p:cNvPr id="3" name="Picture 2">
            <a:extLst>
              <a:ext uri="{FF2B5EF4-FFF2-40B4-BE49-F238E27FC236}">
                <a16:creationId xmlns:a16="http://schemas.microsoft.com/office/drawing/2014/main" id="{E92D97EC-E095-9F61-2AA3-5F35C7972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87" y="2740351"/>
            <a:ext cx="7728026" cy="3460033"/>
          </a:xfrm>
          <a:prstGeom prst="rect">
            <a:avLst/>
          </a:prstGeom>
        </p:spPr>
      </p:pic>
    </p:spTree>
    <p:extLst>
      <p:ext uri="{BB962C8B-B14F-4D97-AF65-F5344CB8AC3E}">
        <p14:creationId xmlns:p14="http://schemas.microsoft.com/office/powerpoint/2010/main" val="379281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671145" y="1348755"/>
            <a:ext cx="9871671" cy="1319384"/>
          </a:xfrm>
        </p:spPr>
        <p:txBody>
          <a:bodyPr rtlCol="0">
            <a:normAutofit lnSpcReduction="10000"/>
          </a:bodyPr>
          <a:lstStyle/>
          <a:p>
            <a:pPr rtl="0">
              <a:lnSpc>
                <a:spcPct val="120000"/>
              </a:lnSpc>
            </a:pPr>
            <a:r>
              <a:rPr lang="en-US" sz="1600" dirty="0"/>
              <a:t>Observations:</a:t>
            </a:r>
          </a:p>
          <a:p>
            <a:pPr rtl="0">
              <a:lnSpc>
                <a:spcPct val="120000"/>
              </a:lnSpc>
            </a:pPr>
            <a:r>
              <a:rPr lang="en-US" sz="1600" dirty="0"/>
              <a:t>- Most arrests are made by male officers, reflecting the overall gender distribution among officers.</a:t>
            </a:r>
          </a:p>
          <a:p>
            <a:pPr rtl="0">
              <a:lnSpc>
                <a:spcPct val="120000"/>
              </a:lnSpc>
            </a:pPr>
            <a:r>
              <a:rPr lang="en-US" sz="1600" dirty="0"/>
              <a:t>- When examining each gender individually, the arrest rates are similar.</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Officers by gender</a:t>
            </a:r>
            <a:endParaRPr lang="en-GB" dirty="0"/>
          </a:p>
        </p:txBody>
      </p:sp>
      <p:pic>
        <p:nvPicPr>
          <p:cNvPr id="3" name="Picture 2">
            <a:extLst>
              <a:ext uri="{FF2B5EF4-FFF2-40B4-BE49-F238E27FC236}">
                <a16:creationId xmlns:a16="http://schemas.microsoft.com/office/drawing/2014/main" id="{905459E4-E8AC-1190-3D32-AAE63D527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01" y="3524679"/>
            <a:ext cx="7586958" cy="1984566"/>
          </a:xfrm>
          <a:prstGeom prst="rect">
            <a:avLst/>
          </a:prstGeom>
        </p:spPr>
      </p:pic>
    </p:spTree>
    <p:extLst>
      <p:ext uri="{BB962C8B-B14F-4D97-AF65-F5344CB8AC3E}">
        <p14:creationId xmlns:p14="http://schemas.microsoft.com/office/powerpoint/2010/main" val="1678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370737" y="1155821"/>
            <a:ext cx="10020927" cy="585372"/>
          </a:xfrm>
        </p:spPr>
        <p:txBody>
          <a:bodyPr rtlCol="0">
            <a:normAutofit fontScale="92500" lnSpcReduction="10000"/>
          </a:bodyPr>
          <a:lstStyle/>
          <a:p>
            <a:pPr marL="171450" indent="-171450" rtl="0">
              <a:lnSpc>
                <a:spcPct val="120000"/>
              </a:lnSpc>
              <a:buFont typeface="Arial" panose="020B0604020202020204" pitchFamily="34" charset="0"/>
              <a:buChar char="•"/>
            </a:pPr>
            <a:r>
              <a:rPr lang="en-US" sz="1600" dirty="0"/>
              <a:t>From the confusion matrix we see a lot of true arrests were made with a few false arrests by the decision tree.</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Impact of Condition on House Prices</a:t>
            </a:r>
            <a:endParaRPr lang="en-GB" dirty="0"/>
          </a:p>
        </p:txBody>
      </p:sp>
      <p:pic>
        <p:nvPicPr>
          <p:cNvPr id="3" name="Picture 2">
            <a:extLst>
              <a:ext uri="{FF2B5EF4-FFF2-40B4-BE49-F238E27FC236}">
                <a16:creationId xmlns:a16="http://schemas.microsoft.com/office/drawing/2014/main" id="{A4766F79-D3CB-3BB1-FCF7-A37CEB135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722" y="1694808"/>
            <a:ext cx="5550419" cy="4718313"/>
          </a:xfrm>
          <a:prstGeom prst="rect">
            <a:avLst/>
          </a:prstGeom>
        </p:spPr>
      </p:pic>
    </p:spTree>
    <p:extLst>
      <p:ext uri="{BB962C8B-B14F-4D97-AF65-F5344CB8AC3E}">
        <p14:creationId xmlns:p14="http://schemas.microsoft.com/office/powerpoint/2010/main" val="274331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Modeling Process</a:t>
            </a:r>
            <a:endParaRPr lang="en-GB" dirty="0"/>
          </a:p>
        </p:txBody>
      </p:sp>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4" name="Text Placeholder 40">
            <a:extLst>
              <a:ext uri="{FF2B5EF4-FFF2-40B4-BE49-F238E27FC236}">
                <a16:creationId xmlns:a16="http://schemas.microsoft.com/office/drawing/2014/main" id="{896B3D23-F5CA-9310-F9D1-1ACC92929E0E}"/>
              </a:ext>
            </a:extLst>
          </p:cNvPr>
          <p:cNvSpPr txBox="1">
            <a:spLocks/>
          </p:cNvSpPr>
          <p:nvPr/>
        </p:nvSpPr>
        <p:spPr>
          <a:xfrm>
            <a:off x="1166648" y="2017986"/>
            <a:ext cx="10225016" cy="3735176"/>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Steps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Data Cleaning: Ensuring data integrity and addressing missing values.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Feature Selection and Engineering: Identifying key variables for analysis.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Model Training and Evaluation: Employing Decision Tree, K-Nearest Neighbors (KNN), and Logistic Regression models.</a:t>
            </a:r>
            <a:endParaRPr kumimoji="0" lang="en-GB" sz="1800" b="0" i="0" u="none" strike="noStrike" kern="1200" cap="none" spc="100" normalizeH="0" baseline="0" noProof="0" dirty="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33761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Model Performance</a:t>
            </a:r>
            <a:endParaRPr lang="en-GB" dirty="0"/>
          </a:p>
        </p:txBody>
      </p:sp>
      <p:sp>
        <p:nvSpPr>
          <p:cNvPr id="6" name="Text Placeholder 40">
            <a:extLst>
              <a:ext uri="{FF2B5EF4-FFF2-40B4-BE49-F238E27FC236}">
                <a16:creationId xmlns:a16="http://schemas.microsoft.com/office/drawing/2014/main" id="{073FE77C-45B4-6F49-A187-D5C60FA09077}"/>
              </a:ext>
            </a:extLst>
          </p:cNvPr>
          <p:cNvSpPr txBox="1">
            <a:spLocks/>
          </p:cNvSpPr>
          <p:nvPr/>
        </p:nvSpPr>
        <p:spPr>
          <a:xfrm>
            <a:off x="1529256" y="1634778"/>
            <a:ext cx="9616966" cy="4264903"/>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Decision Tree</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85.85%</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High accuracy in classifying Terry stop outcomes.</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K-Nearest Neighbors (KNN)</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85.74%</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Competitive performance, relying on instance similarity.</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Logistic Regression</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85.74%</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Effective binary classification with logistic regression.</a:t>
            </a:r>
          </a:p>
        </p:txBody>
      </p:sp>
    </p:spTree>
    <p:extLst>
      <p:ext uri="{BB962C8B-B14F-4D97-AF65-F5344CB8AC3E}">
        <p14:creationId xmlns:p14="http://schemas.microsoft.com/office/powerpoint/2010/main" val="23707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333829" y="523420"/>
            <a:ext cx="6090719" cy="735364"/>
          </a:xfrm>
        </p:spPr>
        <p:txBody>
          <a:bodyPr rtlCol="0"/>
          <a:lstStyle/>
          <a:p>
            <a:pPr rtl="0"/>
            <a:r>
              <a:rPr lang="en-US" sz="2400" dirty="0"/>
              <a:t>coefficients of the linear regression model</a:t>
            </a:r>
            <a:endParaRPr lang="en-GB" sz="2400" dirty="0"/>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extBox 1">
            <a:extLst>
              <a:ext uri="{FF2B5EF4-FFF2-40B4-BE49-F238E27FC236}">
                <a16:creationId xmlns:a16="http://schemas.microsoft.com/office/drawing/2014/main" id="{A62B61A8-705B-C1AA-A043-CEB4A7DAD07E}"/>
              </a:ext>
            </a:extLst>
          </p:cNvPr>
          <p:cNvSpPr txBox="1"/>
          <p:nvPr/>
        </p:nvSpPr>
        <p:spPr>
          <a:xfrm>
            <a:off x="600257" y="1623848"/>
            <a:ext cx="5824291" cy="3447098"/>
          </a:xfrm>
          <a:prstGeom prst="rect">
            <a:avLst/>
          </a:prstGeom>
          <a:noFill/>
        </p:spPr>
        <p:txBody>
          <a:bodyPr wrap="square" rtlCol="0">
            <a:spAutoFit/>
          </a:bodyPr>
          <a:lstStyle/>
          <a:p>
            <a:r>
              <a:rPr lang="en-US" sz="2000" dirty="0">
                <a:solidFill>
                  <a:schemeClr val="bg1"/>
                </a:solidFill>
              </a:rPr>
              <a:t>Key Observations</a:t>
            </a:r>
          </a:p>
          <a:p>
            <a:r>
              <a:rPr lang="en-US" dirty="0">
                <a:solidFill>
                  <a:schemeClr val="bg1"/>
                </a:solidFill>
              </a:rPr>
              <a:t>Gender Impact: Male officers significantly contribute to arrest outcomes.</a:t>
            </a:r>
          </a:p>
          <a:p>
            <a:r>
              <a:rPr lang="en-US" dirty="0">
                <a:solidFill>
                  <a:schemeClr val="bg1"/>
                </a:solidFill>
              </a:rPr>
              <a:t>Weapon Incidents: Most arrests involve no weapons.</a:t>
            </a:r>
          </a:p>
          <a:p>
            <a:r>
              <a:rPr lang="en-US" dirty="0">
                <a:solidFill>
                  <a:schemeClr val="bg1"/>
                </a:solidFill>
              </a:rPr>
              <a:t>Age Dynamics: Age group 26-35 more frequently involved in arrests.</a:t>
            </a:r>
          </a:p>
          <a:p>
            <a:endParaRPr lang="en-GB" dirty="0">
              <a:solidFill>
                <a:schemeClr val="bg1"/>
              </a:solidFill>
            </a:endParaRPr>
          </a:p>
          <a:p>
            <a:r>
              <a:rPr lang="en-US" sz="2000" dirty="0">
                <a:solidFill>
                  <a:schemeClr val="bg1"/>
                </a:solidFill>
              </a:rPr>
              <a:t>Officer Training</a:t>
            </a:r>
          </a:p>
          <a:p>
            <a:r>
              <a:rPr lang="en-US" dirty="0">
                <a:solidFill>
                  <a:schemeClr val="bg1"/>
                </a:solidFill>
              </a:rPr>
              <a:t>Objective: Enhance judgment on arrest decisions during Terry stops.</a:t>
            </a:r>
          </a:p>
          <a:p>
            <a:r>
              <a:rPr lang="en-US" dirty="0">
                <a:solidFill>
                  <a:schemeClr val="bg1"/>
                </a:solidFill>
              </a:rPr>
              <a:t>Impact: Minimize unnecessary arrests through informed decision-making.</a:t>
            </a:r>
            <a:endParaRPr lang="en-GB" dirty="0">
              <a:solidFill>
                <a:schemeClr val="bg1"/>
              </a:solidFill>
            </a:endParaRPr>
          </a:p>
        </p:txBody>
      </p:sp>
    </p:spTree>
    <p:extLst>
      <p:ext uri="{BB962C8B-B14F-4D97-AF65-F5344CB8AC3E}">
        <p14:creationId xmlns:p14="http://schemas.microsoft.com/office/powerpoint/2010/main" val="316834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5" y="759825"/>
            <a:ext cx="5512777"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ln w="19050">
                  <a:solidFill>
                    <a:srgbClr val="02DCFA"/>
                  </a:solidFill>
                </a:ln>
                <a:latin typeface="Posterama Bold"/>
              </a:rPr>
              <a:t>r</a:t>
            </a:r>
            <a:r>
              <a:rPr lang="en-GB" dirty="0" err="1">
                <a:ln w="19050">
                  <a:solidFill>
                    <a:srgbClr val="02DCFA"/>
                  </a:solidFill>
                </a:ln>
                <a:latin typeface="Posterama Bold"/>
              </a:rPr>
              <a:t>ecommendations</a:t>
            </a:r>
            <a:endParaRPr kumimoji="0" lang="en-GB" sz="2800" b="0" i="0" u="none" strike="noStrike" kern="1200" cap="all" spc="400" normalizeH="0" baseline="0" noProof="0" dirty="0">
              <a:ln w="19050">
                <a:solidFill>
                  <a:srgbClr val="02DCFA"/>
                </a:solidFill>
              </a:ln>
              <a:noFill/>
              <a:effectLst/>
              <a:uLnTx/>
              <a:uFillTx/>
              <a:latin typeface="Posterama Bold"/>
              <a:ea typeface="+mj-ea"/>
              <a:cs typeface="+mj-cs"/>
            </a:endParaRP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srgbClr val="E6EDF3"/>
              </a:solidFill>
              <a:effectLst/>
              <a:uLnTx/>
              <a:uFillTx/>
              <a:latin typeface="-apple-system"/>
              <a:ea typeface="+mn-ea"/>
              <a:cs typeface="+mn-cs"/>
            </a:endParaRP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
        <p:nvSpPr>
          <p:cNvPr id="5" name="TextBox 4">
            <a:extLst>
              <a:ext uri="{FF2B5EF4-FFF2-40B4-BE49-F238E27FC236}">
                <a16:creationId xmlns:a16="http://schemas.microsoft.com/office/drawing/2014/main" id="{34F6ECC1-2FB3-EDC0-1C5D-DBA73366BEF9}"/>
              </a:ext>
            </a:extLst>
          </p:cNvPr>
          <p:cNvSpPr txBox="1"/>
          <p:nvPr/>
        </p:nvSpPr>
        <p:spPr>
          <a:xfrm>
            <a:off x="2918069" y="1529102"/>
            <a:ext cx="6806762" cy="4893647"/>
          </a:xfrm>
          <a:prstGeom prst="rect">
            <a:avLst/>
          </a:prstGeom>
          <a:noFill/>
        </p:spPr>
        <p:txBody>
          <a:bodyPr wrap="square">
            <a:spAutoFit/>
          </a:bodyPr>
          <a:lstStyle/>
          <a:p>
            <a:r>
              <a:rPr lang="en-US" sz="2400" dirty="0">
                <a:solidFill>
                  <a:schemeClr val="bg1"/>
                </a:solidFill>
              </a:rPr>
              <a:t>Officer Training</a:t>
            </a:r>
          </a:p>
          <a:p>
            <a:pPr lvl="1"/>
            <a:r>
              <a:rPr lang="en-US" dirty="0">
                <a:solidFill>
                  <a:schemeClr val="bg1"/>
                </a:solidFill>
              </a:rPr>
              <a:t>Objective: Enhance judgment on arrest decisions during Terry stops.</a:t>
            </a:r>
          </a:p>
          <a:p>
            <a:pPr lvl="1"/>
            <a:r>
              <a:rPr lang="en-US" dirty="0">
                <a:solidFill>
                  <a:schemeClr val="bg1"/>
                </a:solidFill>
              </a:rPr>
              <a:t>Impact: Minimize unnecessary arrests through informed decision-making.</a:t>
            </a:r>
          </a:p>
          <a:p>
            <a:endParaRPr lang="en-US" dirty="0">
              <a:solidFill>
                <a:schemeClr val="bg1"/>
              </a:solidFill>
            </a:endParaRPr>
          </a:p>
          <a:p>
            <a:r>
              <a:rPr lang="en-US" dirty="0">
                <a:solidFill>
                  <a:schemeClr val="bg1"/>
                </a:solidFill>
              </a:rPr>
              <a:t>Data Enhancement</a:t>
            </a:r>
          </a:p>
          <a:p>
            <a:pPr lvl="1"/>
            <a:r>
              <a:rPr lang="en-US" dirty="0">
                <a:solidFill>
                  <a:schemeClr val="bg1"/>
                </a:solidFill>
              </a:rPr>
              <a:t>Strategy: Emphasize recording officer's precinct for enhanced model predictions.</a:t>
            </a:r>
          </a:p>
          <a:p>
            <a:pPr lvl="1"/>
            <a:r>
              <a:rPr lang="en-US" dirty="0">
                <a:solidFill>
                  <a:schemeClr val="bg1"/>
                </a:solidFill>
              </a:rPr>
              <a:t>Rationale: Officer location data can provide nuanced insights into arrest patterns.</a:t>
            </a:r>
          </a:p>
          <a:p>
            <a:pPr lvl="1"/>
            <a:endParaRPr lang="en-US" dirty="0">
              <a:solidFill>
                <a:schemeClr val="bg1"/>
              </a:solidFill>
            </a:endParaRPr>
          </a:p>
          <a:p>
            <a:r>
              <a:rPr lang="en-US" dirty="0">
                <a:solidFill>
                  <a:schemeClr val="bg1"/>
                </a:solidFill>
              </a:rPr>
              <a:t>Frisk Training</a:t>
            </a:r>
          </a:p>
          <a:p>
            <a:pPr lvl="1"/>
            <a:r>
              <a:rPr lang="en-US" dirty="0">
                <a:solidFill>
                  <a:schemeClr val="bg1"/>
                </a:solidFill>
              </a:rPr>
              <a:t>Implementation: Modules to recognize optimal frisking situations during Terry stops.</a:t>
            </a:r>
          </a:p>
          <a:p>
            <a:pPr lvl="1"/>
            <a:r>
              <a:rPr lang="en-US" dirty="0">
                <a:solidFill>
                  <a:schemeClr val="bg1"/>
                </a:solidFill>
              </a:rPr>
              <a:t>Purpose: Improve accuracy in predicting arrest outcomes based on frisking incidents.</a:t>
            </a:r>
            <a:endParaRPr lang="en-GB" dirty="0">
              <a:solidFill>
                <a:schemeClr val="bg1"/>
              </a:solidFill>
            </a:endParaRPr>
          </a:p>
        </p:txBody>
      </p:sp>
    </p:spTree>
    <p:extLst>
      <p:ext uri="{BB962C8B-B14F-4D97-AF65-F5344CB8AC3E}">
        <p14:creationId xmlns:p14="http://schemas.microsoft.com/office/powerpoint/2010/main" val="2760016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Next Steps: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Unknown Values: Analyze and address unknown or missing values in the dataset.</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Data Update: Update 'Arrest Flag' with values from 'Stop Resolution.'</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SMOTE Experiment: Experiment with no Synthetic Minority Over-sampling Technique (SMOTE).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Model Tuning: Explore tuning options for Support Vector Classification.</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Tree>
    <p:extLst>
      <p:ext uri="{BB962C8B-B14F-4D97-AF65-F5344CB8AC3E}">
        <p14:creationId xmlns:p14="http://schemas.microsoft.com/office/powerpoint/2010/main" val="239374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conclusion</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The Decision Tree, KNN, and Logistic Regression models perform remarkably well in predicting the outcomes of Terry stops, showcasing their potential for aiding law enforcement decision-making processes. Further exploration, including fine-tuning hyperparameters and evaluating additional metrics, can contribute to a comprehensive understanding of their effectiveness in real-world scenarios.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Value: Valuable insights for informed decision-making in Terry stops.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Impact: Addresses a critical real-world problem for fair and equitable policing.</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600" b="0" i="0" u="none" strike="noStrike" kern="1200" cap="none" spc="100" normalizeH="0" baseline="0" noProof="0" dirty="0">
              <a:ln>
                <a:noFill/>
              </a:ln>
              <a:solidFill>
                <a:srgbClr val="E6EDF3"/>
              </a:solidFill>
              <a:effectLst/>
              <a:uLnTx/>
              <a:uFillTx/>
              <a:latin typeface="-apple-system"/>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lang="en-US" sz="1600" dirty="0">
              <a:solidFill>
                <a:srgbClr val="E6EDF3"/>
              </a:solidFill>
              <a:latin typeface="-apple-system"/>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600" b="0" i="0" u="none" strike="noStrike" kern="1200" cap="none" spc="100" normalizeH="0" baseline="0" noProof="0" dirty="0">
              <a:ln>
                <a:noFill/>
              </a:ln>
              <a:solidFill>
                <a:srgbClr val="E6EDF3"/>
              </a:solidFill>
              <a:effectLst/>
              <a:uLnTx/>
              <a:uFillTx/>
              <a:latin typeface="-apple-system"/>
              <a:ea typeface="+mn-ea"/>
              <a:cs typeface="+mn-cs"/>
            </a:endParaRP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Tree>
    <p:extLst>
      <p:ext uri="{BB962C8B-B14F-4D97-AF65-F5344CB8AC3E}">
        <p14:creationId xmlns:p14="http://schemas.microsoft.com/office/powerpoint/2010/main" val="1629151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817036"/>
            <a:ext cx="5327866" cy="469490"/>
          </a:xfrm>
        </p:spPr>
        <p:txBody>
          <a:bodyPr rtlCol="0">
            <a:normAutofit fontScale="92500" lnSpcReduction="10000"/>
          </a:bodyPr>
          <a:lstStyle/>
          <a:p>
            <a:pPr rtl="0"/>
            <a:r>
              <a:rPr lang="en-US" dirty="0"/>
              <a:t>CLASSIFICATION MODELS of PREDICTING ARRESTS IN SEATTLE</a:t>
            </a:r>
            <a:endParaRPr lang="en-GB"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09"/>
            <a:ext cx="5589121" cy="3872989"/>
          </a:xfrm>
        </p:spPr>
        <p:txBody>
          <a:bodyPr rtlCol="0">
            <a:normAutofit/>
          </a:bodyPr>
          <a:lstStyle/>
          <a:p>
            <a:pPr rtl="0"/>
            <a:r>
              <a:rPr lang="en-US" dirty="0"/>
              <a:t>Recognizing intricate patterns and discerning the key variables that significantly impact the outcomes of Terry stops.</a:t>
            </a:r>
          </a:p>
          <a:p>
            <a:pPr marL="285750" indent="-285750" rtl="0">
              <a:buFont typeface="Arial" panose="020B0604020202020204" pitchFamily="34" charset="0"/>
              <a:buChar char="•"/>
            </a:pPr>
            <a:r>
              <a:rPr lang="en-US" dirty="0"/>
              <a:t>The objective involves leveraging data analytics to identify subtle and complex patterns within the Terry stops dataset. The aim is to understand the interplay of various variables and factors contributing to the arrest outcomes.</a:t>
            </a:r>
          </a:p>
          <a:p>
            <a:pPr rtl="0"/>
            <a:r>
              <a:rPr lang="en-US" dirty="0"/>
              <a:t>Goal: </a:t>
            </a:r>
          </a:p>
          <a:p>
            <a:pPr rtl="0"/>
            <a:r>
              <a:rPr lang="en-US" dirty="0"/>
              <a:t>Fostering fairness, transparency, and accountability in law enforcement decision-making during Terry stops.</a:t>
            </a:r>
          </a:p>
          <a:p>
            <a:pPr marL="285750" indent="-285750" rtl="0">
              <a:buFont typeface="Arial" panose="020B0604020202020204" pitchFamily="34" charset="0"/>
              <a:buChar char="•"/>
            </a:pPr>
            <a:r>
              <a:rPr lang="en-US" dirty="0"/>
              <a:t>The overarching goal is to utilize the insights gained from the analysis to empower law enforcement agencies with knowledge that supports fair, transparent, and accountable decision-making processes. By understanding the factors influencing arrest outcomes, the goal is to contribute to a more just and equitable policing system.</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Tree>
    <p:extLst>
      <p:ext uri="{BB962C8B-B14F-4D97-AF65-F5344CB8AC3E}">
        <p14:creationId xmlns:p14="http://schemas.microsoft.com/office/powerpoint/2010/main" val="611775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Data-Driven Insights: Leveraging data-driven insights, the project aims to provide valuable information to stakeholders, fostering transparency and informed decision-making.</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Problem Dynamics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Interplay of Variables: Recognizing the intricate dynamics between various demographic variables and arrest outcomes is essential. This understanding enables proactive measures to address potential biases.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Impact on Stakeholders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Building Trust: By addressing the challenges in Terry stops, the project strives to build and strengthen trust between law enforcement and the community.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Informed Decision-Making: Law enforcement agencies can benefit from the project's insights to make more informed, fair, and accountable decisions during Terry stops.</a:t>
            </a:r>
            <a:endParaRPr kumimoji="0" lang="en-GB" sz="16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919283" y="1029750"/>
            <a:ext cx="10339712" cy="448769"/>
          </a:xfrm>
        </p:spPr>
        <p:txBody>
          <a:bodyPr/>
          <a:lstStyle/>
          <a:p>
            <a:r>
              <a:rPr lang="en-GB" dirty="0"/>
              <a:t>Business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454680"/>
          </a:xfrm>
        </p:spPr>
        <p:txBody>
          <a:bodyPr>
            <a:normAutofit fontScale="92500" lnSpcReduction="20000"/>
          </a:bodyPr>
          <a:lstStyle/>
          <a:p>
            <a:pPr marL="0" indent="0">
              <a:buNone/>
            </a:pPr>
            <a:r>
              <a:rPr lang="en-US" sz="1600" dirty="0"/>
              <a:t>Real-world Problem</a:t>
            </a:r>
          </a:p>
          <a:p>
            <a:pPr marL="0" indent="0">
              <a:buNone/>
            </a:pPr>
            <a:r>
              <a:rPr lang="en-US" sz="1600" dirty="0"/>
              <a:t>Terry Stops and Policing Dynamics: Terry stops represent a critical aspect of policing, allowing officers to briefly detain individuals based on reasonable suspicion. The challenge lies in understanding the nuanced variables that influence the outcomes of these stops, particularly in terms of arrests.</a:t>
            </a:r>
          </a:p>
          <a:p>
            <a:pPr marL="0" indent="0">
              <a:buNone/>
            </a:pPr>
            <a:r>
              <a:rPr lang="en-US" sz="1600" dirty="0"/>
              <a:t>Stakeholders</a:t>
            </a:r>
          </a:p>
          <a:p>
            <a:pPr marL="0" indent="0">
              <a:buNone/>
            </a:pPr>
            <a:r>
              <a:rPr lang="en-US" sz="1600" dirty="0"/>
              <a:t>Community Stakeholders: Members of the community are directly impacted by law enforcement decisions during Terry stops. Understanding these decisions is vital for community trust and collaboration.</a:t>
            </a:r>
          </a:p>
          <a:p>
            <a:pPr marL="0" indent="0">
              <a:buNone/>
            </a:pPr>
            <a:r>
              <a:rPr lang="en-US" sz="1600" dirty="0"/>
              <a:t>Law Enforcement Agencies: Police departments aim to enhance the effectiveness and fairness of their operations. Identifying patterns in Terry stops contributes to informed decision-making.</a:t>
            </a:r>
          </a:p>
          <a:p>
            <a:pPr marL="0" indent="0">
              <a:buNone/>
            </a:pPr>
            <a:r>
              <a:rPr lang="en-US" sz="1600" dirty="0"/>
              <a:t>Project's Contribution</a:t>
            </a:r>
          </a:p>
          <a:p>
            <a:pPr marL="0" indent="0">
              <a:buNone/>
            </a:pPr>
            <a:r>
              <a:rPr lang="en-US" sz="1600" dirty="0"/>
              <a:t>Fairness and Accountability: The project's goal is to contribute to fairness and accountability in law enforcement by recognizing patterns and variables affecting arrest outcomes during Terry stops.</a:t>
            </a:r>
          </a:p>
        </p:txBody>
      </p:sp>
    </p:spTree>
    <p:extLst>
      <p:ext uri="{BB962C8B-B14F-4D97-AF65-F5344CB8AC3E}">
        <p14:creationId xmlns:p14="http://schemas.microsoft.com/office/powerpoint/2010/main" val="121605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Source: Seattle Police Department records.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Size: 58,167 Terry stops.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Target Variable: 'Arrest Flag' indicating arrest outcomes.</a:t>
            </a:r>
            <a:endParaRPr kumimoji="0" lang="en-GB" sz="20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4" name="Text Placeholder 13">
            <a:extLst>
              <a:ext uri="{FF2B5EF4-FFF2-40B4-BE49-F238E27FC236}">
                <a16:creationId xmlns:a16="http://schemas.microsoft.com/office/drawing/2014/main" id="{4C2C5E25-B49B-FED7-26C3-64C097D754E3}"/>
              </a:ext>
            </a:extLst>
          </p:cNvPr>
          <p:cNvSpPr>
            <a:spLocks noGrp="1"/>
          </p:cNvSpPr>
          <p:nvPr>
            <p:ph type="body" sz="quarter" idx="36"/>
          </p:nvPr>
        </p:nvSpPr>
        <p:spPr>
          <a:xfrm>
            <a:off x="823744" y="1029751"/>
            <a:ext cx="5007023" cy="448769"/>
          </a:xfrm>
        </p:spPr>
        <p:txBody>
          <a:bodyPr/>
          <a:lstStyle/>
          <a:p>
            <a:r>
              <a:rPr lang="en-US" dirty="0"/>
              <a:t>o</a:t>
            </a:r>
            <a:r>
              <a:rPr lang="en-GB" dirty="0" err="1"/>
              <a:t>verview</a:t>
            </a:r>
            <a:endParaRPr lang="en-GB" dirty="0"/>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6265847" y="1029750"/>
            <a:ext cx="4993148" cy="448769"/>
          </a:xfrm>
        </p:spPr>
        <p:txBody>
          <a:bodyPr/>
          <a:lstStyle/>
          <a:p>
            <a:r>
              <a:rPr lang="en-GB" dirty="0"/>
              <a:t>Data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213205"/>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 The overarching goal is to utilize the insights gained from the analysis to empower law enforcement agencies with knowledge that supports fair, transparent, and accountable decision-making processes. By understanding the factors influencing arrest outcomes, the goal is to contribute to a more just and equitable policing system.</a:t>
            </a:r>
          </a:p>
        </p:txBody>
      </p:sp>
    </p:spTree>
    <p:extLst>
      <p:ext uri="{BB962C8B-B14F-4D97-AF65-F5344CB8AC3E}">
        <p14:creationId xmlns:p14="http://schemas.microsoft.com/office/powerpoint/2010/main" val="62312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096000" y="2393210"/>
            <a:ext cx="5334461" cy="2071579"/>
          </a:xfrm>
        </p:spPr>
        <p:txBody>
          <a:bodyPr rtlCol="0">
            <a:normAutofit/>
          </a:bodyPr>
          <a:lstStyle/>
          <a:p>
            <a:pPr rtl="0"/>
            <a:r>
              <a:rPr lang="en-US" sz="1800" dirty="0"/>
              <a:t>In these visualizations, we observe variations across different attributes. The 'Stop Resolution' plot, in particular, indicates that approximately a quarter of Terry stops result in an arrest. </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GB" dirty="0"/>
              <a:t>variations across different attributes</a:t>
            </a:r>
          </a:p>
        </p:txBody>
      </p:sp>
      <p:pic>
        <p:nvPicPr>
          <p:cNvPr id="3" name="Picture 2">
            <a:extLst>
              <a:ext uri="{FF2B5EF4-FFF2-40B4-BE49-F238E27FC236}">
                <a16:creationId xmlns:a16="http://schemas.microsoft.com/office/drawing/2014/main" id="{2E918905-DFDB-7186-978F-6AEB3D673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21" y="1608082"/>
            <a:ext cx="5306003" cy="4234119"/>
          </a:xfrm>
          <a:prstGeom prst="rect">
            <a:avLst/>
          </a:prstGeom>
        </p:spPr>
      </p:pic>
    </p:spTree>
    <p:extLst>
      <p:ext uri="{BB962C8B-B14F-4D97-AF65-F5344CB8AC3E}">
        <p14:creationId xmlns:p14="http://schemas.microsoft.com/office/powerpoint/2010/main" val="101550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9303" y="1907628"/>
            <a:ext cx="5689525" cy="2743200"/>
          </a:xfrm>
        </p:spPr>
        <p:txBody>
          <a:bodyPr rtlCol="0">
            <a:normAutofit/>
          </a:bodyPr>
          <a:lstStyle/>
          <a:p>
            <a:pPr rtl="0">
              <a:lnSpc>
                <a:spcPct val="110000"/>
              </a:lnSpc>
            </a:pPr>
            <a:r>
              <a:rPr lang="en-US" sz="1600" dirty="0"/>
              <a:t>This pie chart illustrates that just under 24.5% of Terry stops culminate in an </a:t>
            </a:r>
            <a:r>
              <a:rPr lang="en-US" sz="1600" dirty="0" err="1"/>
              <a:t>arrest.Continuing</a:t>
            </a:r>
            <a:r>
              <a:rPr lang="en-US" sz="1600" dirty="0"/>
              <a:t> our exploration, we investigate the relationship between arrests made during stops and those determined as the final resolution, shedding light on potential delays in arrest outcomes.</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percentage of arrests vs. non-arrests</a:t>
            </a:r>
            <a:endParaRPr lang="en-GB" dirty="0"/>
          </a:p>
        </p:txBody>
      </p:sp>
      <p:pic>
        <p:nvPicPr>
          <p:cNvPr id="3" name="Picture 2">
            <a:extLst>
              <a:ext uri="{FF2B5EF4-FFF2-40B4-BE49-F238E27FC236}">
                <a16:creationId xmlns:a16="http://schemas.microsoft.com/office/drawing/2014/main" id="{BE14D44E-96AB-4904-BDA9-4536AEE65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34" y="1555202"/>
            <a:ext cx="4486964" cy="4458921"/>
          </a:xfrm>
          <a:prstGeom prst="rect">
            <a:avLst/>
          </a:prstGeom>
        </p:spPr>
      </p:pic>
    </p:spTree>
    <p:extLst>
      <p:ext uri="{BB962C8B-B14F-4D97-AF65-F5344CB8AC3E}">
        <p14:creationId xmlns:p14="http://schemas.microsoft.com/office/powerpoint/2010/main" val="422242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838200" y="5248228"/>
            <a:ext cx="10421007" cy="1108122"/>
          </a:xfrm>
        </p:spPr>
        <p:txBody>
          <a:bodyPr rtlCol="0">
            <a:normAutofit/>
          </a:bodyPr>
          <a:lstStyle/>
          <a:p>
            <a:pPr rtl="0"/>
            <a:r>
              <a:rPr lang="en-US" sz="1600" dirty="0"/>
              <a:t>This analysis uncovers that, on average, less than 10% of stops result in immediate arrests. However, there's a substantial increase in the percentage of arrests determined as the final solution after the initial stop.</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rtl="0"/>
            <a:r>
              <a:rPr lang="en-US" dirty="0"/>
              <a:t>the relationship between arrests made during stops and final resolution</a:t>
            </a:r>
            <a:endParaRPr lang="en-GB" dirty="0"/>
          </a:p>
        </p:txBody>
      </p:sp>
      <p:pic>
        <p:nvPicPr>
          <p:cNvPr id="3" name="Picture 2">
            <a:extLst>
              <a:ext uri="{FF2B5EF4-FFF2-40B4-BE49-F238E27FC236}">
                <a16:creationId xmlns:a16="http://schemas.microsoft.com/office/drawing/2014/main" id="{0B905660-A759-9940-C0FD-521308195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934" y="1291805"/>
            <a:ext cx="6717537" cy="3845097"/>
          </a:xfrm>
          <a:prstGeom prst="rect">
            <a:avLst/>
          </a:prstGeom>
        </p:spPr>
      </p:pic>
    </p:spTree>
    <p:extLst>
      <p:ext uri="{BB962C8B-B14F-4D97-AF65-F5344CB8AC3E}">
        <p14:creationId xmlns:p14="http://schemas.microsoft.com/office/powerpoint/2010/main" val="32101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367273" y="1329511"/>
            <a:ext cx="11376492" cy="561274"/>
          </a:xfrm>
        </p:spPr>
        <p:txBody>
          <a:bodyPr rtlCol="0">
            <a:normAutofit/>
          </a:bodyPr>
          <a:lstStyle/>
          <a:p>
            <a:pPr rtl="0">
              <a:lnSpc>
                <a:spcPct val="120000"/>
              </a:lnSpc>
            </a:pPr>
            <a:r>
              <a:rPr lang="en-US" sz="1800" dirty="0"/>
              <a:t>Notably, individuals aged 26-35 are more frequently involved in arrests.</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Age Group Analysis</a:t>
            </a:r>
            <a:endParaRPr lang="en-GB" dirty="0"/>
          </a:p>
        </p:txBody>
      </p:sp>
      <p:pic>
        <p:nvPicPr>
          <p:cNvPr id="3" name="Picture 2">
            <a:extLst>
              <a:ext uri="{FF2B5EF4-FFF2-40B4-BE49-F238E27FC236}">
                <a16:creationId xmlns:a16="http://schemas.microsoft.com/office/drawing/2014/main" id="{F50274A0-C96C-FABB-9F09-B6A959EFD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167" y="2007321"/>
            <a:ext cx="9715666" cy="4318935"/>
          </a:xfrm>
          <a:prstGeom prst="rect">
            <a:avLst/>
          </a:prstGeom>
        </p:spPr>
      </p:pic>
    </p:spTree>
    <p:extLst>
      <p:ext uri="{BB962C8B-B14F-4D97-AF65-F5344CB8AC3E}">
        <p14:creationId xmlns:p14="http://schemas.microsoft.com/office/powerpoint/2010/main" val="17534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 of Weapon Type Per Subject Age Group</a:t>
            </a:r>
            <a:endParaRPr lang="en-GB" dirty="0"/>
          </a:p>
        </p:txBody>
      </p:sp>
      <p:pic>
        <p:nvPicPr>
          <p:cNvPr id="3" name="Picture 2">
            <a:extLst>
              <a:ext uri="{FF2B5EF4-FFF2-40B4-BE49-F238E27FC236}">
                <a16:creationId xmlns:a16="http://schemas.microsoft.com/office/drawing/2014/main" id="{26F4C872-00DE-AA85-0B38-569341295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160" y="1212975"/>
            <a:ext cx="7587680" cy="4743665"/>
          </a:xfrm>
          <a:prstGeom prst="rect">
            <a:avLst/>
          </a:prstGeom>
        </p:spPr>
      </p:pic>
    </p:spTree>
    <p:extLst>
      <p:ext uri="{BB962C8B-B14F-4D97-AF65-F5344CB8AC3E}">
        <p14:creationId xmlns:p14="http://schemas.microsoft.com/office/powerpoint/2010/main" val="1357150523"/>
      </p:ext>
    </p:extLst>
  </p:cSld>
  <p:clrMapOvr>
    <a:masterClrMapping/>
  </p:clrMapOvr>
</p:sld>
</file>

<file path=ppt/theme/theme1.xml><?xml version="1.0" encoding="utf-8"?>
<a:theme xmlns:a="http://schemas.openxmlformats.org/drawingml/2006/main" name="1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1172</Words>
  <Application>Microsoft Office PowerPoint</Application>
  <PresentationFormat>Widescreen</PresentationFormat>
  <Paragraphs>147</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-apple-system</vt:lpstr>
      <vt:lpstr>Arial</vt:lpstr>
      <vt:lpstr>Bierstadt</vt:lpstr>
      <vt:lpstr>Calibri</vt:lpstr>
      <vt:lpstr>Courier New</vt:lpstr>
      <vt:lpstr>Posterama</vt:lpstr>
      <vt:lpstr>Posterama Bold</vt:lpstr>
      <vt:lpstr>1_Office Theme</vt:lpstr>
      <vt:lpstr>Analysis of Terry Stops in Seattle</vt:lpstr>
      <vt:lpstr>Problem</vt:lpstr>
      <vt:lpstr>PowerPoint Presentation</vt:lpstr>
      <vt:lpstr>PowerPoint Presentation</vt:lpstr>
      <vt:lpstr>variations across different attributes</vt:lpstr>
      <vt:lpstr>percentage of arrests vs. non-arrests</vt:lpstr>
      <vt:lpstr>the relationship between arrests made during stops and final resolution</vt:lpstr>
      <vt:lpstr>Age Group Analysis</vt:lpstr>
      <vt:lpstr>% of Weapon Type Per Subject Age Group</vt:lpstr>
      <vt:lpstr>Number of Arrests Per Weapon Type And Subject Age Group</vt:lpstr>
      <vt:lpstr>Officers by gender</vt:lpstr>
      <vt:lpstr>Impact of Condition on House Prices</vt:lpstr>
      <vt:lpstr>Modeling Process</vt:lpstr>
      <vt:lpstr>Model Performance</vt:lpstr>
      <vt:lpstr>coefficients of the linear regression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Randell Mwania</dc:creator>
  <cp:lastModifiedBy>Randell Mwania</cp:lastModifiedBy>
  <cp:revision>6</cp:revision>
  <dcterms:created xsi:type="dcterms:W3CDTF">2023-06-04T08:33:36Z</dcterms:created>
  <dcterms:modified xsi:type="dcterms:W3CDTF">2023-12-06T06:05:49Z</dcterms:modified>
</cp:coreProperties>
</file>